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handoutMasterIdLst>
    <p:handoutMasterId r:id="rId12"/>
  </p:handoutMasterIdLst>
  <p:sldIdLst>
    <p:sldId id="269" r:id="rId2"/>
    <p:sldId id="270" r:id="rId3"/>
    <p:sldId id="283" r:id="rId4"/>
    <p:sldId id="272" r:id="rId5"/>
    <p:sldId id="277" r:id="rId6"/>
    <p:sldId id="260" r:id="rId7"/>
    <p:sldId id="282" r:id="rId8"/>
    <p:sldId id="280" r:id="rId9"/>
    <p:sldId id="281" r:id="rId10"/>
    <p:sldId id="279" r:id="rId11"/>
  </p:sldIdLst>
  <p:sldSz cx="12192000" cy="6858000"/>
  <p:notesSz cx="67945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63" d="100"/>
          <a:sy n="63" d="100"/>
        </p:scale>
        <p:origin x="9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5640ADB2-E890-4E0E-AC91-79B41D44269F}" type="datetimeFigureOut">
              <a:rPr lang="fr-BE" smtClean="0"/>
              <a:t>11-02-20</a:t>
            </a:fld>
            <a:endParaRPr lang="fr-BE"/>
          </a:p>
        </p:txBody>
      </p:sp>
      <p:sp>
        <p:nvSpPr>
          <p:cNvPr id="4" name="Espace réservé du pied de page 3"/>
          <p:cNvSpPr>
            <a:spLocks noGrp="1"/>
          </p:cNvSpPr>
          <p:nvPr>
            <p:ph type="ftr" sz="quarter" idx="2"/>
          </p:nvPr>
        </p:nvSpPr>
        <p:spPr>
          <a:xfrm>
            <a:off x="0" y="9421813"/>
            <a:ext cx="2944813" cy="496887"/>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48100" y="9421813"/>
            <a:ext cx="2944813" cy="496887"/>
          </a:xfrm>
          <a:prstGeom prst="rect">
            <a:avLst/>
          </a:prstGeom>
        </p:spPr>
        <p:txBody>
          <a:bodyPr vert="horz" lIns="91440" tIns="45720" rIns="91440" bIns="45720" rtlCol="0" anchor="b"/>
          <a:lstStyle>
            <a:lvl1pPr algn="r">
              <a:defRPr sz="1200"/>
            </a:lvl1pPr>
          </a:lstStyle>
          <a:p>
            <a:fld id="{D3BD1DE4-C19A-4BA0-8DB6-58ACFB490AA7}" type="slidenum">
              <a:rPr lang="fr-BE" smtClean="0"/>
              <a:t>‹N°›</a:t>
            </a:fld>
            <a:endParaRPr lang="fr-BE"/>
          </a:p>
        </p:txBody>
      </p:sp>
    </p:spTree>
    <p:extLst>
      <p:ext uri="{BB962C8B-B14F-4D97-AF65-F5344CB8AC3E}">
        <p14:creationId xmlns:p14="http://schemas.microsoft.com/office/powerpoint/2010/main" val="21048583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BE"/>
          </a:p>
        </p:txBody>
      </p:sp>
      <p:sp>
        <p:nvSpPr>
          <p:cNvPr id="4" name="Espace réservé de la date 3"/>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643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8510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8153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297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1927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51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0032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8124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9980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6793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B61BEF0D-F0BB-DE4B-95CE-6DB70DBA9567}" type="datetimeFigureOut">
              <a:rPr lang="en-US" smtClean="0"/>
              <a:pPr/>
              <a:t>2/11/2020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41904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2/11/2020</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3467225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97740" y="427190"/>
            <a:ext cx="7823205" cy="2262781"/>
          </a:xfrm>
        </p:spPr>
        <p:txBody>
          <a:bodyPr/>
          <a:lstStyle/>
          <a:p>
            <a:pPr algn="ctr"/>
            <a:r>
              <a:rPr lang="fr-BE" dirty="0">
                <a:solidFill>
                  <a:schemeClr val="accent6">
                    <a:lumMod val="50000"/>
                  </a:schemeClr>
                </a:solidFill>
              </a:rPr>
              <a:t>Guide pastoral liturgique</a:t>
            </a:r>
          </a:p>
        </p:txBody>
      </p:sp>
      <p:sp>
        <p:nvSpPr>
          <p:cNvPr id="3" name="Sous-titre 2"/>
          <p:cNvSpPr>
            <a:spLocks noGrp="1"/>
          </p:cNvSpPr>
          <p:nvPr>
            <p:ph type="subTitle" idx="1"/>
          </p:nvPr>
        </p:nvSpPr>
        <p:spPr>
          <a:xfrm>
            <a:off x="3897740" y="2809462"/>
            <a:ext cx="7837061" cy="2639996"/>
          </a:xfrm>
        </p:spPr>
        <p:txBody>
          <a:bodyPr>
            <a:noAutofit/>
          </a:bodyPr>
          <a:lstStyle/>
          <a:p>
            <a:pPr algn="ctr"/>
            <a:r>
              <a:rPr lang="fr-BE" sz="3600" b="1" dirty="0">
                <a:solidFill>
                  <a:srgbClr val="00B050"/>
                </a:solidFill>
              </a:rPr>
              <a:t>Célébration autour de la conversion chrétienne</a:t>
            </a:r>
          </a:p>
          <a:p>
            <a:pPr algn="ctr"/>
            <a:r>
              <a:rPr lang="fr-BE" sz="2800" b="1" dirty="0">
                <a:solidFill>
                  <a:srgbClr val="00B050"/>
                </a:solidFill>
              </a:rPr>
              <a:t>Scrutin ou Sacrement de Réconciliation ?</a:t>
            </a:r>
          </a:p>
          <a:p>
            <a:pPr algn="ctr"/>
            <a:r>
              <a:rPr lang="fr-BE" sz="3000" b="1" dirty="0">
                <a:solidFill>
                  <a:schemeClr val="accent6">
                    <a:lumMod val="50000"/>
                  </a:schemeClr>
                </a:solidFill>
              </a:rPr>
              <a:t>Centre Pastoral – 12 février 2020</a:t>
            </a:r>
          </a:p>
        </p:txBody>
      </p:sp>
      <p:pic>
        <p:nvPicPr>
          <p:cNvPr id="4" name="Image 3"/>
          <p:cNvPicPr>
            <a:picLocks noChangeAspect="1"/>
          </p:cNvPicPr>
          <p:nvPr/>
        </p:nvPicPr>
        <p:blipFill rotWithShape="1">
          <a:blip r:embed="rId2"/>
          <a:srcRect b="30690"/>
          <a:stretch/>
        </p:blipFill>
        <p:spPr>
          <a:xfrm>
            <a:off x="253214" y="1600206"/>
            <a:ext cx="3357522" cy="3870036"/>
          </a:xfrm>
          <a:prstGeom prst="rect">
            <a:avLst/>
          </a:prstGeom>
        </p:spPr>
      </p:pic>
    </p:spTree>
    <p:extLst>
      <p:ext uri="{BB962C8B-B14F-4D97-AF65-F5344CB8AC3E}">
        <p14:creationId xmlns:p14="http://schemas.microsoft.com/office/powerpoint/2010/main" val="2608219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166464"/>
            <a:ext cx="10927080" cy="1039760"/>
          </a:xfrm>
        </p:spPr>
        <p:txBody>
          <a:bodyPr>
            <a:normAutofit fontScale="90000"/>
          </a:bodyPr>
          <a:lstStyle/>
          <a:p>
            <a:pPr algn="ctr"/>
            <a:br>
              <a:rPr lang="fr-FR" dirty="0">
                <a:solidFill>
                  <a:srgbClr val="00B050"/>
                </a:solidFill>
              </a:rPr>
            </a:br>
            <a:r>
              <a:rPr lang="fr-FR" b="1" dirty="0">
                <a:solidFill>
                  <a:srgbClr val="00B050"/>
                </a:solidFill>
                <a:latin typeface="+mn-lt"/>
              </a:rPr>
              <a:t>Célébration autour de la conversion chrétienne </a:t>
            </a:r>
            <a:br>
              <a:rPr lang="fr-FR" b="1" dirty="0">
                <a:solidFill>
                  <a:srgbClr val="00B050"/>
                </a:solidFill>
                <a:latin typeface="+mn-lt"/>
              </a:rPr>
            </a:br>
            <a:r>
              <a:rPr lang="fr-FR" sz="3600" b="1" dirty="0">
                <a:solidFill>
                  <a:srgbClr val="00B050"/>
                </a:solidFill>
                <a:latin typeface="+mn-lt"/>
              </a:rPr>
              <a:t>avec possibilité de vivre le sacrement de réconciliation </a:t>
            </a:r>
            <a:br>
              <a:rPr lang="fr-FR" dirty="0"/>
            </a:br>
            <a:endParaRPr lang="fr-BE" dirty="0">
              <a:solidFill>
                <a:schemeClr val="accent4"/>
              </a:solidFill>
            </a:endParaRPr>
          </a:p>
        </p:txBody>
      </p:sp>
      <p:sp>
        <p:nvSpPr>
          <p:cNvPr id="3" name="Espace réservé du contenu 2"/>
          <p:cNvSpPr>
            <a:spLocks noGrp="1"/>
          </p:cNvSpPr>
          <p:nvPr>
            <p:ph idx="1"/>
          </p:nvPr>
        </p:nvSpPr>
        <p:spPr>
          <a:xfrm>
            <a:off x="2954712" y="1939631"/>
            <a:ext cx="9062875" cy="4504358"/>
          </a:xfrm>
        </p:spPr>
        <p:txBody>
          <a:bodyPr>
            <a:normAutofit/>
          </a:bodyPr>
          <a:lstStyle/>
          <a:p>
            <a:r>
              <a:rPr lang="fr-FR" b="1" dirty="0">
                <a:solidFill>
                  <a:srgbClr val="FF6600"/>
                </a:solidFill>
              </a:rPr>
              <a:t>S’accueillir mutuellement</a:t>
            </a:r>
          </a:p>
          <a:p>
            <a:r>
              <a:rPr lang="fr-FR" b="1" dirty="0">
                <a:solidFill>
                  <a:srgbClr val="FF6600"/>
                </a:solidFill>
              </a:rPr>
              <a:t>Ecouter la Parole de Dieu</a:t>
            </a:r>
          </a:p>
          <a:p>
            <a:r>
              <a:rPr lang="fr-FR" b="1" dirty="0">
                <a:solidFill>
                  <a:srgbClr val="FF6600"/>
                </a:solidFill>
              </a:rPr>
              <a:t>Confesser l’amour de Dieu en même temps que notre péché</a:t>
            </a:r>
          </a:p>
          <a:p>
            <a:r>
              <a:rPr lang="fr-FR" b="1" dirty="0">
                <a:solidFill>
                  <a:srgbClr val="FF6600"/>
                </a:solidFill>
              </a:rPr>
              <a:t>Accueillir le pardon de Dieu pour en être témoin:</a:t>
            </a:r>
          </a:p>
          <a:p>
            <a:pPr marL="0" indent="0">
              <a:buNone/>
            </a:pPr>
            <a:r>
              <a:rPr lang="fr-FR" b="1" dirty="0">
                <a:solidFill>
                  <a:schemeClr val="accent6">
                    <a:lumMod val="50000"/>
                  </a:schemeClr>
                </a:solidFill>
              </a:rPr>
              <a:t>2 options: </a:t>
            </a:r>
          </a:p>
          <a:p>
            <a:pPr>
              <a:buFont typeface="Symbol" panose="05050102010706020507" pitchFamily="18" charset="2"/>
              <a:buChar char=""/>
            </a:pPr>
            <a:r>
              <a:rPr lang="fr-FR" dirty="0">
                <a:solidFill>
                  <a:schemeClr val="accent6">
                    <a:lumMod val="50000"/>
                  </a:schemeClr>
                </a:solidFill>
              </a:rPr>
              <a:t> Célébration sans le sacrement de réconciliation</a:t>
            </a:r>
          </a:p>
          <a:p>
            <a:pPr>
              <a:buFont typeface="Symbol" panose="05050102010706020507" pitchFamily="18" charset="2"/>
              <a:buChar char=""/>
            </a:pPr>
            <a:r>
              <a:rPr lang="fr-FR" dirty="0">
                <a:solidFill>
                  <a:schemeClr val="accent6">
                    <a:lumMod val="50000"/>
                  </a:schemeClr>
                </a:solidFill>
              </a:rPr>
              <a:t>Célébration avec possibilité de vivre le sacrement de réconciliation (confession et absolution individuelles).</a:t>
            </a:r>
          </a:p>
        </p:txBody>
      </p:sp>
      <p:pic>
        <p:nvPicPr>
          <p:cNvPr id="4" name="Image 3"/>
          <p:cNvPicPr>
            <a:picLocks noChangeAspect="1"/>
          </p:cNvPicPr>
          <p:nvPr/>
        </p:nvPicPr>
        <p:blipFill>
          <a:blip r:embed="rId2"/>
          <a:stretch>
            <a:fillRect/>
          </a:stretch>
        </p:blipFill>
        <p:spPr>
          <a:xfrm>
            <a:off x="64652" y="1939631"/>
            <a:ext cx="2700000" cy="4504358"/>
          </a:xfrm>
          <a:prstGeom prst="rect">
            <a:avLst/>
          </a:prstGeom>
        </p:spPr>
      </p:pic>
      <p:sp>
        <p:nvSpPr>
          <p:cNvPr id="5" name="ZoneTexte 4">
            <a:extLst>
              <a:ext uri="{FF2B5EF4-FFF2-40B4-BE49-F238E27FC236}">
                <a16:creationId xmlns:a16="http://schemas.microsoft.com/office/drawing/2014/main" id="{4F9F1E09-FE76-4CF8-AF77-F8B06F6196BF}"/>
              </a:ext>
            </a:extLst>
          </p:cNvPr>
          <p:cNvSpPr txBox="1"/>
          <p:nvPr/>
        </p:nvSpPr>
        <p:spPr>
          <a:xfrm>
            <a:off x="64653" y="1280540"/>
            <a:ext cx="2699999"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PROPOSITION</a:t>
            </a:r>
          </a:p>
        </p:txBody>
      </p:sp>
    </p:spTree>
    <p:extLst>
      <p:ext uri="{BB962C8B-B14F-4D97-AF65-F5344CB8AC3E}">
        <p14:creationId xmlns:p14="http://schemas.microsoft.com/office/powerpoint/2010/main" val="193050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85" y="1627148"/>
            <a:ext cx="2700000" cy="4504358"/>
          </a:xfrm>
          <a:prstGeom prst="rect">
            <a:avLst/>
          </a:prstGeom>
        </p:spPr>
      </p:pic>
      <p:sp>
        <p:nvSpPr>
          <p:cNvPr id="3" name="Rectangle 2"/>
          <p:cNvSpPr/>
          <p:nvPr/>
        </p:nvSpPr>
        <p:spPr>
          <a:xfrm>
            <a:off x="3084945" y="1279641"/>
            <a:ext cx="8989770" cy="5199372"/>
          </a:xfrm>
          <a:prstGeom prst="rect">
            <a:avLst/>
          </a:prstGeom>
          <a:ln w="19050">
            <a:solidFill>
              <a:schemeClr val="tx1"/>
            </a:solidFill>
          </a:ln>
        </p:spPr>
        <p:txBody>
          <a:bodyPr wrap="square">
            <a:spAutoFit/>
          </a:bodyPr>
          <a:lstStyle/>
          <a:p>
            <a:pPr>
              <a:lnSpc>
                <a:spcPct val="115000"/>
              </a:lnSpc>
              <a:spcBef>
                <a:spcPts val="1000"/>
              </a:spcBef>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EVEIL A LA FOI/ PRE-CATECHUMENAT</a:t>
            </a:r>
            <a:endParaRPr lang="fr-BE" sz="1600" b="1"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1000"/>
              </a:spcBef>
              <a:spcAft>
                <a:spcPts val="0"/>
              </a:spcAft>
            </a:pPr>
            <a:r>
              <a:rPr lang="fr-BE" sz="16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1. 	</a:t>
            </a:r>
            <a: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t>Célébration d’entrée en catéchèse et remise de la prière du Notre Père</a:t>
            </a:r>
            <a:endParaRPr lang="fr-BE" dirty="0">
              <a:solidFill>
                <a:srgbClr val="00B050"/>
              </a:solidFill>
              <a:latin typeface="HelveticaNeueLTStd-Bd"/>
              <a:ea typeface="Times New Roman" panose="02020603050405020304" pitchFamily="18" charset="0"/>
              <a:cs typeface="HelveticaNeueLTStd-Bd"/>
            </a:endParaRPr>
          </a:p>
          <a:p>
            <a:pPr>
              <a:lnSpc>
                <a:spcPct val="115000"/>
              </a:lnSpc>
              <a:spcBef>
                <a:spcPts val="1000"/>
              </a:spcBef>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PARCOURS D’INITIATION (2 ou 3 ans)</a:t>
            </a:r>
            <a:endParaRPr lang="fr-BE" sz="1600" b="1"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0"/>
              </a:spcAft>
            </a:pPr>
            <a: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t>2. 	Célébration du signe de la croix (Signation) et remise de la Bible</a:t>
            </a:r>
            <a:b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br>
            <a:r>
              <a:rPr lang="fr-FR" dirty="0">
                <a:latin typeface="Calibri" panose="020F0502020204030204" pitchFamily="34" charset="0"/>
                <a:ea typeface="Times New Roman" panose="02020603050405020304" pitchFamily="18" charset="0"/>
                <a:cs typeface="Calibri" panose="020F0502020204030204" pitchFamily="34" charset="0"/>
              </a:rPr>
              <a:t>		</a:t>
            </a:r>
            <a:r>
              <a:rPr lang="fr-FR" i="1" dirty="0">
                <a:solidFill>
                  <a:schemeClr val="accent4"/>
                </a:solidFill>
                <a:latin typeface="Calibri" panose="020F0502020204030204" pitchFamily="34" charset="0"/>
                <a:ea typeface="Times New Roman" panose="02020603050405020304" pitchFamily="18" charset="0"/>
                <a:cs typeface="Calibri" panose="020F0502020204030204" pitchFamily="34" charset="0"/>
              </a:rPr>
              <a:t>Entrée en catéchuménat pour ceux qui demandent le baptême</a:t>
            </a:r>
            <a:endParaRPr lang="fr-BE" dirty="0">
              <a:latin typeface="HelveticaNeueLTStd-Bd"/>
              <a:ea typeface="Times New Roman" panose="02020603050405020304" pitchFamily="18" charset="0"/>
              <a:cs typeface="HelveticaNeueLTStd-Bd"/>
            </a:endParaRPr>
          </a:p>
          <a:p>
            <a:pPr lvl="0">
              <a:lnSpc>
                <a:spcPct val="115000"/>
              </a:lnSpc>
              <a:spcAft>
                <a:spcPts val="0"/>
              </a:spcAft>
            </a:pPr>
            <a:r>
              <a:rPr lang="fr-FR" sz="2400" b="1" dirty="0">
                <a:solidFill>
                  <a:srgbClr val="00B050"/>
                </a:solidFill>
                <a:latin typeface="Calibri" panose="020F0502020204030204" pitchFamily="34" charset="0"/>
                <a:ea typeface="Times New Roman" panose="02020603050405020304" pitchFamily="18" charset="0"/>
                <a:cs typeface="Calibri" panose="020F0502020204030204" pitchFamily="34" charset="0"/>
              </a:rPr>
              <a:t>3.	Célébration autour de la conversion chrétienne</a:t>
            </a:r>
            <a:br>
              <a:rPr lang="fr-FR" sz="2400" b="1" dirty="0">
                <a:solidFill>
                  <a:srgbClr val="00B050"/>
                </a:solidFill>
                <a:latin typeface="Calibri" panose="020F0502020204030204" pitchFamily="34" charset="0"/>
                <a:ea typeface="Times New Roman" panose="02020603050405020304" pitchFamily="18" charset="0"/>
                <a:cs typeface="Calibri" panose="020F0502020204030204" pitchFamily="34" charset="0"/>
              </a:rPr>
            </a:br>
            <a:r>
              <a:rPr lang="fr-FR" sz="2400" b="1" dirty="0">
                <a:latin typeface="Calibri" panose="020F0502020204030204" pitchFamily="34" charset="0"/>
                <a:ea typeface="Times New Roman" panose="02020603050405020304" pitchFamily="18" charset="0"/>
                <a:cs typeface="Calibri" panose="020F0502020204030204" pitchFamily="34" charset="0"/>
              </a:rPr>
              <a:t>		</a:t>
            </a:r>
            <a:r>
              <a:rPr lang="fr-FR" sz="2200" b="1" i="1" dirty="0">
                <a:solidFill>
                  <a:schemeClr val="accent4"/>
                </a:solidFill>
                <a:latin typeface="Calibri" panose="020F0502020204030204" pitchFamily="34" charset="0"/>
                <a:ea typeface="Times New Roman" panose="02020603050405020304" pitchFamily="18" charset="0"/>
                <a:cs typeface="Calibri" panose="020F0502020204030204" pitchFamily="34" charset="0"/>
              </a:rPr>
              <a:t>Vivre les scrutins pour les catéchumènes</a:t>
            </a:r>
            <a:br>
              <a:rPr lang="fr-FR" sz="2200" b="1" i="1" dirty="0">
                <a:latin typeface="Calibri" panose="020F0502020204030204" pitchFamily="34" charset="0"/>
                <a:ea typeface="Times New Roman" panose="02020603050405020304" pitchFamily="18" charset="0"/>
                <a:cs typeface="Calibri" panose="020F0502020204030204" pitchFamily="34" charset="0"/>
              </a:rPr>
            </a:br>
            <a:r>
              <a:rPr lang="fr-FR" sz="2200" b="1" i="1" dirty="0">
                <a:latin typeface="Calibri" panose="020F0502020204030204" pitchFamily="34" charset="0"/>
                <a:ea typeface="Times New Roman" panose="02020603050405020304" pitchFamily="18" charset="0"/>
                <a:cs typeface="Calibri" panose="020F0502020204030204" pitchFamily="34" charset="0"/>
              </a:rPr>
              <a:t>		</a:t>
            </a:r>
            <a:r>
              <a:rPr lang="fr-FR" sz="2200" b="1" dirty="0">
                <a:latin typeface="Calibri" panose="020F0502020204030204" pitchFamily="34" charset="0"/>
                <a:ea typeface="Times New Roman" panose="02020603050405020304" pitchFamily="18" charset="0"/>
                <a:cs typeface="Calibri" panose="020F0502020204030204" pitchFamily="34" charset="0"/>
              </a:rPr>
              <a:t>Possibilité de vivre le sacrement de réconciliation pour les baptisés</a:t>
            </a:r>
            <a:endParaRPr lang="fr-BE" sz="2200" b="1" dirty="0">
              <a:latin typeface="HelveticaNeueLTStd-Bd"/>
              <a:ea typeface="Times New Roman" panose="02020603050405020304" pitchFamily="18" charset="0"/>
              <a:cs typeface="HelveticaNeueLTStd-Bd"/>
            </a:endParaRPr>
          </a:p>
          <a:p>
            <a:pPr lvl="0">
              <a:lnSpc>
                <a:spcPct val="115000"/>
              </a:lnSpc>
              <a:spcAft>
                <a:spcPts val="0"/>
              </a:spcAft>
            </a:pPr>
            <a: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t>4. 	Célébration de la Foi</a:t>
            </a:r>
            <a:b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br>
            <a:r>
              <a:rPr lang="fr-FR" dirty="0">
                <a:latin typeface="Calibri" panose="020F0502020204030204" pitchFamily="34" charset="0"/>
                <a:ea typeface="Times New Roman" panose="02020603050405020304" pitchFamily="18" charset="0"/>
                <a:cs typeface="Calibri" panose="020F0502020204030204" pitchFamily="34" charset="0"/>
              </a:rPr>
              <a:t>		</a:t>
            </a:r>
            <a:r>
              <a:rPr lang="fr-FR" i="1" dirty="0">
                <a:solidFill>
                  <a:schemeClr val="accent4"/>
                </a:solidFill>
                <a:latin typeface="Calibri" panose="020F0502020204030204" pitchFamily="34" charset="0"/>
                <a:ea typeface="Times New Roman" panose="02020603050405020304" pitchFamily="18" charset="0"/>
                <a:cs typeface="Calibri" panose="020F0502020204030204" pitchFamily="34" charset="0"/>
              </a:rPr>
              <a:t>Remise du Symbole de la Foi</a:t>
            </a:r>
            <a:endParaRPr lang="fr-BE" dirty="0">
              <a:solidFill>
                <a:schemeClr val="accent4"/>
              </a:solidFill>
              <a:latin typeface="HelveticaNeueLTStd-Bd"/>
              <a:ea typeface="Times New Roman" panose="02020603050405020304" pitchFamily="18" charset="0"/>
              <a:cs typeface="HelveticaNeueLTStd-Bd"/>
            </a:endParaRPr>
          </a:p>
          <a:p>
            <a:pPr lvl="0">
              <a:lnSpc>
                <a:spcPct val="115000"/>
              </a:lnSpc>
              <a:spcAft>
                <a:spcPts val="0"/>
              </a:spcAft>
            </a:pPr>
            <a: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t>5.	Célébration des sacrements de l’initiation chrétienne</a:t>
            </a:r>
            <a:endParaRPr lang="fr-BE" dirty="0">
              <a:solidFill>
                <a:srgbClr val="00B050"/>
              </a:solidFill>
              <a:latin typeface="HelveticaNeueLTStd-Bd"/>
              <a:ea typeface="Times New Roman" panose="02020603050405020304" pitchFamily="18" charset="0"/>
              <a:cs typeface="HelveticaNeueLTStd-Bd"/>
            </a:endParaRPr>
          </a:p>
          <a:p>
            <a:pPr>
              <a:lnSpc>
                <a:spcPct val="115000"/>
              </a:lnSpc>
              <a:spcBef>
                <a:spcPts val="1000"/>
              </a:spcBef>
              <a:spcAft>
                <a:spcPts val="0"/>
              </a:spcAft>
            </a:pPr>
            <a:r>
              <a:rPr lang="fr-FR" b="1" dirty="0">
                <a:latin typeface="Calibri" panose="020F0502020204030204" pitchFamily="34" charset="0"/>
                <a:ea typeface="Times New Roman" panose="02020603050405020304" pitchFamily="18" charset="0"/>
                <a:cs typeface="Calibri" panose="020F0502020204030204" pitchFamily="34" charset="0"/>
              </a:rPr>
              <a:t>APRES L’INITIATION</a:t>
            </a:r>
            <a:endParaRPr lang="fr-BE" sz="1600" b="1"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0"/>
              </a:spcAft>
            </a:pPr>
            <a: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t>	Fête de l’eucharistie et de l’envoi, au terme de l’initiation</a:t>
            </a:r>
            <a:endParaRPr lang="fr-BE" dirty="0">
              <a:solidFill>
                <a:srgbClr val="00B050"/>
              </a:solidFill>
              <a:latin typeface="HelveticaNeueLTStd-Bd"/>
              <a:ea typeface="Times New Roman" panose="02020603050405020304" pitchFamily="18" charset="0"/>
              <a:cs typeface="HelveticaNeueLTStd-Bd"/>
            </a:endParaRPr>
          </a:p>
          <a:p>
            <a:pPr lvl="0">
              <a:lnSpc>
                <a:spcPct val="115000"/>
              </a:lnSpc>
              <a:spcAft>
                <a:spcPts val="0"/>
              </a:spcAft>
            </a:pPr>
            <a:r>
              <a:rPr lang="fr-FR" dirty="0">
                <a:solidFill>
                  <a:srgbClr val="00B050"/>
                </a:solidFill>
                <a:latin typeface="Calibri" panose="020F0502020204030204" pitchFamily="34" charset="0"/>
                <a:ea typeface="Times New Roman" panose="02020603050405020304" pitchFamily="18" charset="0"/>
                <a:cs typeface="Calibri" panose="020F0502020204030204" pitchFamily="34" charset="0"/>
              </a:rPr>
              <a:t>	Célébration communautaire de la foi, en cours d’adolescence</a:t>
            </a:r>
            <a:endParaRPr lang="fr-BE" dirty="0">
              <a:latin typeface="HelveticaNeueLTStd-Bd"/>
              <a:ea typeface="Times New Roman" panose="02020603050405020304" pitchFamily="18" charset="0"/>
              <a:cs typeface="HelveticaNeueLTStd-Bd"/>
            </a:endParaRPr>
          </a:p>
        </p:txBody>
      </p:sp>
      <p:sp>
        <p:nvSpPr>
          <p:cNvPr id="4" name="Titre 1"/>
          <p:cNvSpPr txBox="1">
            <a:spLocks/>
          </p:cNvSpPr>
          <p:nvPr/>
        </p:nvSpPr>
        <p:spPr>
          <a:xfrm>
            <a:off x="3001818" y="402068"/>
            <a:ext cx="5654964" cy="752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t>Structure de l’itinéraire</a:t>
            </a:r>
            <a:endParaRPr lang="fr-BE" dirty="0"/>
          </a:p>
        </p:txBody>
      </p:sp>
    </p:spTree>
    <p:extLst>
      <p:ext uri="{BB962C8B-B14F-4D97-AF65-F5344CB8AC3E}">
        <p14:creationId xmlns:p14="http://schemas.microsoft.com/office/powerpoint/2010/main" val="311504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3040" y="2003386"/>
            <a:ext cx="2700000" cy="4504358"/>
          </a:xfrm>
          <a:prstGeom prst="rect">
            <a:avLst/>
          </a:prstGeom>
        </p:spPr>
      </p:pic>
      <p:sp>
        <p:nvSpPr>
          <p:cNvPr id="3" name="Rectangle 2"/>
          <p:cNvSpPr/>
          <p:nvPr/>
        </p:nvSpPr>
        <p:spPr>
          <a:xfrm>
            <a:off x="3100185" y="2020890"/>
            <a:ext cx="8451273" cy="4577407"/>
          </a:xfrm>
          <a:prstGeom prst="rect">
            <a:avLst/>
          </a:prstGeom>
        </p:spPr>
        <p:txBody>
          <a:bodyPr wrap="square">
            <a:spAutoFit/>
          </a:bodyPr>
          <a:lstStyle/>
          <a:p>
            <a:pPr algn="ctr">
              <a:lnSpc>
                <a:spcPct val="115000"/>
              </a:lnSpc>
              <a:spcBef>
                <a:spcPts val="1000"/>
              </a:spcBef>
              <a:spcAft>
                <a:spcPts val="0"/>
              </a:spcAft>
            </a:pPr>
            <a:r>
              <a:rPr lang="fr-BE" sz="2800" dirty="0">
                <a:solidFill>
                  <a:srgbClr val="FF6600"/>
                </a:solidFill>
                <a:latin typeface="HelveticaNeueLTStd-Bd"/>
                <a:ea typeface="Times New Roman" panose="02020603050405020304" pitchFamily="18" charset="0"/>
                <a:cs typeface="HelveticaNeueLTStd-Bd"/>
              </a:rPr>
              <a:t>« </a:t>
            </a:r>
            <a:r>
              <a:rPr lang="fr-BE" sz="2800" b="1" i="1" dirty="0">
                <a:solidFill>
                  <a:srgbClr val="FF6600"/>
                </a:solidFill>
                <a:latin typeface="HelveticaNeueLTStd-Bd"/>
                <a:ea typeface="Times New Roman" panose="02020603050405020304" pitchFamily="18" charset="0"/>
                <a:cs typeface="HelveticaNeueLTStd-Bd"/>
              </a:rPr>
              <a:t>Seigneur, tu me scrutes et tu connais, </a:t>
            </a:r>
          </a:p>
          <a:p>
            <a:pPr algn="ctr">
              <a:lnSpc>
                <a:spcPct val="115000"/>
              </a:lnSpc>
              <a:spcBef>
                <a:spcPts val="1000"/>
              </a:spcBef>
              <a:spcAft>
                <a:spcPts val="0"/>
              </a:spcAft>
            </a:pPr>
            <a:r>
              <a:rPr lang="fr-BE" sz="2800" b="1" i="1" dirty="0">
                <a:solidFill>
                  <a:srgbClr val="FF6600"/>
                </a:solidFill>
                <a:latin typeface="HelveticaNeueLTStd-Bd"/>
                <a:ea typeface="Times New Roman" panose="02020603050405020304" pitchFamily="18" charset="0"/>
                <a:cs typeface="HelveticaNeueLTStd-Bd"/>
              </a:rPr>
              <a:t>Tu connais mon coucher et mon lever;</a:t>
            </a:r>
          </a:p>
          <a:p>
            <a:pPr algn="ctr">
              <a:lnSpc>
                <a:spcPct val="115000"/>
              </a:lnSpc>
              <a:spcBef>
                <a:spcPts val="1000"/>
              </a:spcBef>
              <a:spcAft>
                <a:spcPts val="0"/>
              </a:spcAft>
            </a:pPr>
            <a:r>
              <a:rPr lang="fr-BE" sz="2800" b="1" i="1" dirty="0">
                <a:solidFill>
                  <a:srgbClr val="FF6600"/>
                </a:solidFill>
                <a:latin typeface="HelveticaNeueLTStd-Bd"/>
                <a:ea typeface="Times New Roman" panose="02020603050405020304" pitchFamily="18" charset="0"/>
                <a:cs typeface="HelveticaNeueLTStd-Bd"/>
              </a:rPr>
              <a:t>De loin tu discernes mes projets;</a:t>
            </a:r>
          </a:p>
          <a:p>
            <a:pPr algn="ctr">
              <a:lnSpc>
                <a:spcPct val="115000"/>
              </a:lnSpc>
              <a:spcBef>
                <a:spcPts val="1000"/>
              </a:spcBef>
              <a:spcAft>
                <a:spcPts val="0"/>
              </a:spcAft>
            </a:pPr>
            <a:r>
              <a:rPr lang="fr-BE" sz="2800" b="1" i="1" dirty="0">
                <a:solidFill>
                  <a:srgbClr val="FF6600"/>
                </a:solidFill>
                <a:latin typeface="HelveticaNeueLTStd-Bd"/>
                <a:ea typeface="Times New Roman" panose="02020603050405020304" pitchFamily="18" charset="0"/>
                <a:cs typeface="HelveticaNeueLTStd-Bd"/>
              </a:rPr>
              <a:t>Tu surveilles ma route et mon gîte;</a:t>
            </a:r>
          </a:p>
          <a:p>
            <a:pPr algn="ctr">
              <a:lnSpc>
                <a:spcPct val="115000"/>
              </a:lnSpc>
              <a:spcBef>
                <a:spcPts val="1000"/>
              </a:spcBef>
              <a:spcAft>
                <a:spcPts val="0"/>
              </a:spcAft>
            </a:pPr>
            <a:r>
              <a:rPr lang="fr-BE" sz="2800" b="1" i="1" dirty="0">
                <a:solidFill>
                  <a:srgbClr val="FF6600"/>
                </a:solidFill>
                <a:latin typeface="HelveticaNeueLTStd-Bd"/>
                <a:ea typeface="Times New Roman" panose="02020603050405020304" pitchFamily="18" charset="0"/>
                <a:cs typeface="HelveticaNeueLTStd-Bd"/>
              </a:rPr>
              <a:t>Et tous mes chemins te sont familiers </a:t>
            </a:r>
            <a:r>
              <a:rPr lang="fr-BE" sz="2800" dirty="0">
                <a:solidFill>
                  <a:srgbClr val="FF6600"/>
                </a:solidFill>
                <a:latin typeface="HelveticaNeueLTStd-Bd"/>
                <a:ea typeface="Times New Roman" panose="02020603050405020304" pitchFamily="18" charset="0"/>
                <a:cs typeface="HelveticaNeueLTStd-Bd"/>
              </a:rPr>
              <a:t>»</a:t>
            </a:r>
          </a:p>
          <a:p>
            <a:pPr algn="ctr">
              <a:lnSpc>
                <a:spcPct val="115000"/>
              </a:lnSpc>
              <a:spcBef>
                <a:spcPts val="1000"/>
              </a:spcBef>
              <a:spcAft>
                <a:spcPts val="0"/>
              </a:spcAft>
            </a:pPr>
            <a:r>
              <a:rPr lang="fr-BE" sz="2400" dirty="0">
                <a:solidFill>
                  <a:srgbClr val="FF6600"/>
                </a:solidFill>
                <a:latin typeface="HelveticaNeueLTStd-Bd"/>
                <a:ea typeface="Times New Roman" panose="02020603050405020304" pitchFamily="18" charset="0"/>
                <a:cs typeface="HelveticaNeueLTStd-Bd"/>
              </a:rPr>
              <a:t>(Psaume 138/139)</a:t>
            </a:r>
          </a:p>
          <a:p>
            <a:pPr algn="just">
              <a:lnSpc>
                <a:spcPct val="115000"/>
              </a:lnSpc>
              <a:spcBef>
                <a:spcPts val="1000"/>
              </a:spcBef>
              <a:spcAft>
                <a:spcPts val="0"/>
              </a:spcAft>
            </a:pPr>
            <a:r>
              <a:rPr lang="fr-BE" sz="2400" dirty="0">
                <a:latin typeface="HelveticaNeueLTStd-Bd"/>
                <a:ea typeface="Times New Roman" panose="02020603050405020304" pitchFamily="18" charset="0"/>
                <a:cs typeface="HelveticaNeueLTStd-Bd"/>
              </a:rPr>
              <a:t>Le psalmiste dit: Dieu me connait, m’a appelé, m’attend. Il reconnait le projet de Dieu pour lui. Echo à </a:t>
            </a:r>
            <a:r>
              <a:rPr lang="fr-BE" sz="2400">
                <a:latin typeface="HelveticaNeueLTStd-Bd"/>
                <a:ea typeface="Times New Roman" panose="02020603050405020304" pitchFamily="18" charset="0"/>
                <a:cs typeface="HelveticaNeueLTStd-Bd"/>
              </a:rPr>
              <a:t>l’AD vécu…</a:t>
            </a:r>
            <a:endParaRPr lang="fr-BE" sz="2400" dirty="0">
              <a:latin typeface="HelveticaNeueLTStd-Bd"/>
              <a:ea typeface="Times New Roman" panose="02020603050405020304" pitchFamily="18" charset="0"/>
              <a:cs typeface="HelveticaNeueLTStd-Bd"/>
            </a:endParaRPr>
          </a:p>
        </p:txBody>
      </p:sp>
      <p:sp>
        <p:nvSpPr>
          <p:cNvPr id="4" name="Titre 1"/>
          <p:cNvSpPr txBox="1">
            <a:spLocks/>
          </p:cNvSpPr>
          <p:nvPr/>
        </p:nvSpPr>
        <p:spPr>
          <a:xfrm>
            <a:off x="1284972" y="350256"/>
            <a:ext cx="9622055" cy="752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b="1" dirty="0">
                <a:solidFill>
                  <a:srgbClr val="00B050"/>
                </a:solidFill>
                <a:latin typeface="+mn-lt"/>
              </a:rPr>
              <a:t>VIVRE un scrutin pour les catéchumènes</a:t>
            </a:r>
            <a:endParaRPr lang="fr-BE" b="1" dirty="0">
              <a:solidFill>
                <a:srgbClr val="00B050"/>
              </a:solidFill>
              <a:latin typeface="+mn-lt"/>
            </a:endParaRPr>
          </a:p>
        </p:txBody>
      </p:sp>
      <p:sp>
        <p:nvSpPr>
          <p:cNvPr id="6" name="ZoneTexte 5">
            <a:extLst>
              <a:ext uri="{FF2B5EF4-FFF2-40B4-BE49-F238E27FC236}">
                <a16:creationId xmlns:a16="http://schemas.microsoft.com/office/drawing/2014/main" id="{FF131A77-2114-40E1-B83C-754F53349368}"/>
              </a:ext>
            </a:extLst>
          </p:cNvPr>
          <p:cNvSpPr txBox="1"/>
          <p:nvPr/>
        </p:nvSpPr>
        <p:spPr>
          <a:xfrm>
            <a:off x="113041" y="1206224"/>
            <a:ext cx="2700000"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SCRUTIN ?</a:t>
            </a:r>
          </a:p>
        </p:txBody>
      </p:sp>
    </p:spTree>
    <p:extLst>
      <p:ext uri="{BB962C8B-B14F-4D97-AF65-F5344CB8AC3E}">
        <p14:creationId xmlns:p14="http://schemas.microsoft.com/office/powerpoint/2010/main" val="204329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3040" y="2003386"/>
            <a:ext cx="2700000" cy="4504358"/>
          </a:xfrm>
          <a:prstGeom prst="rect">
            <a:avLst/>
          </a:prstGeom>
        </p:spPr>
      </p:pic>
      <p:sp>
        <p:nvSpPr>
          <p:cNvPr id="3" name="Rectangle 2"/>
          <p:cNvSpPr/>
          <p:nvPr/>
        </p:nvSpPr>
        <p:spPr>
          <a:xfrm>
            <a:off x="3084945" y="1174612"/>
            <a:ext cx="8451273" cy="5409430"/>
          </a:xfrm>
          <a:prstGeom prst="rect">
            <a:avLst/>
          </a:prstGeom>
        </p:spPr>
        <p:txBody>
          <a:bodyPr wrap="square">
            <a:spAutoFit/>
          </a:bodyPr>
          <a:lstStyle/>
          <a:p>
            <a:pPr>
              <a:lnSpc>
                <a:spcPct val="115000"/>
              </a:lnSpc>
              <a:spcBef>
                <a:spcPts val="1000"/>
              </a:spcBef>
              <a:spcAft>
                <a:spcPts val="0"/>
              </a:spcAft>
            </a:pPr>
            <a:r>
              <a:rPr lang="fr-BE" sz="2400" dirty="0">
                <a:latin typeface="HelveticaNeueLTStd-Bd"/>
                <a:ea typeface="Times New Roman" panose="02020603050405020304" pitchFamily="18" charset="0"/>
                <a:cs typeface="HelveticaNeueLTStd-Bd"/>
              </a:rPr>
              <a:t>Aider le catéchumène, en marche vers son baptême, à réaliser que </a:t>
            </a:r>
            <a:r>
              <a:rPr lang="fr-BE" sz="2400" b="1" dirty="0">
                <a:solidFill>
                  <a:srgbClr val="FF6600"/>
                </a:solidFill>
                <a:latin typeface="HelveticaNeueLTStd-Bd"/>
                <a:ea typeface="Times New Roman" panose="02020603050405020304" pitchFamily="18" charset="0"/>
                <a:cs typeface="HelveticaNeueLTStd-Bd"/>
              </a:rPr>
              <a:t>l’amour de Dieu est plus grand que son péché</a:t>
            </a:r>
            <a:r>
              <a:rPr lang="fr-BE" sz="2400" dirty="0">
                <a:solidFill>
                  <a:srgbClr val="FF6600"/>
                </a:solidFill>
                <a:latin typeface="HelveticaNeueLTStd-Bd"/>
                <a:ea typeface="Times New Roman" panose="02020603050405020304" pitchFamily="18" charset="0"/>
                <a:cs typeface="HelveticaNeueLTStd-Bd"/>
              </a:rPr>
              <a:t>. </a:t>
            </a:r>
          </a:p>
          <a:p>
            <a:pPr>
              <a:lnSpc>
                <a:spcPct val="115000"/>
              </a:lnSpc>
              <a:spcBef>
                <a:spcPts val="1000"/>
              </a:spcBef>
              <a:spcAft>
                <a:spcPts val="0"/>
              </a:spcAft>
            </a:pPr>
            <a:r>
              <a:rPr lang="fr-BE" sz="2400" dirty="0">
                <a:latin typeface="HelveticaNeueLTStd-Bd"/>
                <a:ea typeface="Times New Roman" panose="02020603050405020304" pitchFamily="18" charset="0"/>
                <a:cs typeface="HelveticaNeueLTStd-Bd"/>
              </a:rPr>
              <a:t>Prendre conscience du </a:t>
            </a:r>
            <a:r>
              <a:rPr lang="fr-BE" sz="2400" b="1" dirty="0">
                <a:solidFill>
                  <a:srgbClr val="FF6600"/>
                </a:solidFill>
                <a:latin typeface="HelveticaNeueLTStd-Bd"/>
                <a:ea typeface="Times New Roman" panose="02020603050405020304" pitchFamily="18" charset="0"/>
                <a:cs typeface="HelveticaNeueLTStd-Bd"/>
              </a:rPr>
              <a:t>combat spirituel</a:t>
            </a:r>
            <a:r>
              <a:rPr lang="fr-BE" sz="2400" dirty="0">
                <a:latin typeface="HelveticaNeueLTStd-Bd"/>
                <a:ea typeface="Times New Roman" panose="02020603050405020304" pitchFamily="18" charset="0"/>
                <a:cs typeface="HelveticaNeueLTStd-Bd"/>
              </a:rPr>
              <a:t>, dimension essentielle de la vie chrétienne, un combat à vivre tout au long de son existence: « </a:t>
            </a:r>
            <a:r>
              <a:rPr lang="fr-BE" sz="2400" i="1" dirty="0">
                <a:latin typeface="HelveticaNeueLTStd-Bd"/>
                <a:ea typeface="Times New Roman" panose="02020603050405020304" pitchFamily="18" charset="0"/>
                <a:cs typeface="HelveticaNeueLTStd-Bd"/>
              </a:rPr>
              <a:t>Les scrutins font apparaitre dans le cœur de ceux qui sont appelés au baptême ce qu’il y a des faible pour le guérir et ce qu’il y a de bien, de bon, de saint pour l’affermir </a:t>
            </a:r>
            <a:r>
              <a:rPr lang="fr-BE" sz="2400" dirty="0">
                <a:latin typeface="HelveticaNeueLTStd-Bd"/>
                <a:ea typeface="Times New Roman" panose="02020603050405020304" pitchFamily="18" charset="0"/>
                <a:cs typeface="HelveticaNeueLTStd-Bd"/>
              </a:rPr>
              <a:t>» </a:t>
            </a:r>
            <a:r>
              <a:rPr lang="fr-BE" dirty="0">
                <a:latin typeface="HelveticaNeueLTStd-Bd"/>
                <a:ea typeface="Times New Roman" panose="02020603050405020304" pitchFamily="18" charset="0"/>
                <a:cs typeface="HelveticaNeueLTStd-Bd"/>
              </a:rPr>
              <a:t>(RICA  n.148)</a:t>
            </a:r>
          </a:p>
          <a:p>
            <a:pPr>
              <a:lnSpc>
                <a:spcPct val="115000"/>
              </a:lnSpc>
              <a:spcBef>
                <a:spcPts val="1000"/>
              </a:spcBef>
              <a:spcAft>
                <a:spcPts val="0"/>
              </a:spcAft>
            </a:pPr>
            <a:r>
              <a:rPr lang="fr-BE" sz="2400" dirty="0">
                <a:latin typeface="HelveticaNeueLTStd-Bd"/>
                <a:ea typeface="Times New Roman" panose="02020603050405020304" pitchFamily="18" charset="0"/>
                <a:cs typeface="HelveticaNeueLTStd-Bd"/>
              </a:rPr>
              <a:t>Dieu donne sa force, son Esprit Saint. Il est à nos côtés pour combattre les puissances du mal qui nous envahissent… </a:t>
            </a:r>
            <a:r>
              <a:rPr lang="fr-BE" sz="2400" b="1" dirty="0">
                <a:solidFill>
                  <a:srgbClr val="FF6600"/>
                </a:solidFill>
                <a:latin typeface="HelveticaNeueLTStd-Bd"/>
                <a:ea typeface="Times New Roman" panose="02020603050405020304" pitchFamily="18" charset="0"/>
                <a:cs typeface="HelveticaNeueLTStd-Bd"/>
              </a:rPr>
              <a:t>apprendre à discerner</a:t>
            </a:r>
            <a:r>
              <a:rPr lang="fr-BE" sz="2400" dirty="0">
                <a:latin typeface="HelveticaNeueLTStd-Bd"/>
                <a:ea typeface="Times New Roman" panose="02020603050405020304" pitchFamily="18" charset="0"/>
                <a:cs typeface="HelveticaNeueLTStd-Bd"/>
              </a:rPr>
              <a:t>!</a:t>
            </a:r>
          </a:p>
        </p:txBody>
      </p:sp>
      <p:sp>
        <p:nvSpPr>
          <p:cNvPr id="4" name="Titre 1"/>
          <p:cNvSpPr txBox="1">
            <a:spLocks/>
          </p:cNvSpPr>
          <p:nvPr/>
        </p:nvSpPr>
        <p:spPr>
          <a:xfrm>
            <a:off x="1284972" y="350256"/>
            <a:ext cx="9622055" cy="752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b="1" dirty="0">
                <a:solidFill>
                  <a:srgbClr val="00B050"/>
                </a:solidFill>
                <a:latin typeface="+mn-lt"/>
              </a:rPr>
              <a:t>VIVRE un scrutin pour les catéchumènes</a:t>
            </a:r>
            <a:endParaRPr lang="fr-BE" b="1" dirty="0">
              <a:solidFill>
                <a:srgbClr val="00B050"/>
              </a:solidFill>
              <a:latin typeface="+mn-lt"/>
            </a:endParaRPr>
          </a:p>
        </p:txBody>
      </p:sp>
      <p:sp>
        <p:nvSpPr>
          <p:cNvPr id="6" name="ZoneTexte 5">
            <a:extLst>
              <a:ext uri="{FF2B5EF4-FFF2-40B4-BE49-F238E27FC236}">
                <a16:creationId xmlns:a16="http://schemas.microsoft.com/office/drawing/2014/main" id="{FF131A77-2114-40E1-B83C-754F53349368}"/>
              </a:ext>
            </a:extLst>
          </p:cNvPr>
          <p:cNvSpPr txBox="1"/>
          <p:nvPr/>
        </p:nvSpPr>
        <p:spPr>
          <a:xfrm>
            <a:off x="113041" y="1206224"/>
            <a:ext cx="2700000"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POURQUOI ?</a:t>
            </a:r>
          </a:p>
        </p:txBody>
      </p:sp>
    </p:spTree>
    <p:extLst>
      <p:ext uri="{BB962C8B-B14F-4D97-AF65-F5344CB8AC3E}">
        <p14:creationId xmlns:p14="http://schemas.microsoft.com/office/powerpoint/2010/main" val="3500411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3040" y="2003386"/>
            <a:ext cx="2700000" cy="4504358"/>
          </a:xfrm>
          <a:prstGeom prst="rect">
            <a:avLst/>
          </a:prstGeom>
        </p:spPr>
      </p:pic>
      <p:sp>
        <p:nvSpPr>
          <p:cNvPr id="4" name="Titre 1"/>
          <p:cNvSpPr txBox="1">
            <a:spLocks/>
          </p:cNvSpPr>
          <p:nvPr/>
        </p:nvSpPr>
        <p:spPr>
          <a:xfrm>
            <a:off x="1405288" y="387691"/>
            <a:ext cx="9381423" cy="7524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b="1" dirty="0">
                <a:solidFill>
                  <a:srgbClr val="00B050"/>
                </a:solidFill>
                <a:latin typeface="+mn-lt"/>
              </a:rPr>
              <a:t>Vivre un scrutin pour les catéchumènes</a:t>
            </a:r>
            <a:endParaRPr lang="fr-BE" b="1" dirty="0">
              <a:solidFill>
                <a:srgbClr val="00B050"/>
              </a:solidFill>
              <a:latin typeface="+mn-lt"/>
            </a:endParaRPr>
          </a:p>
        </p:txBody>
      </p:sp>
      <p:sp>
        <p:nvSpPr>
          <p:cNvPr id="6" name="ZoneTexte 5">
            <a:extLst>
              <a:ext uri="{FF2B5EF4-FFF2-40B4-BE49-F238E27FC236}">
                <a16:creationId xmlns:a16="http://schemas.microsoft.com/office/drawing/2014/main" id="{FF131A77-2114-40E1-B83C-754F53349368}"/>
              </a:ext>
            </a:extLst>
          </p:cNvPr>
          <p:cNvSpPr txBox="1"/>
          <p:nvPr/>
        </p:nvSpPr>
        <p:spPr>
          <a:xfrm>
            <a:off x="113040" y="1216083"/>
            <a:ext cx="2700000"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QUAND?</a:t>
            </a:r>
          </a:p>
        </p:txBody>
      </p:sp>
      <p:sp>
        <p:nvSpPr>
          <p:cNvPr id="5" name="ZoneTexte 4">
            <a:extLst>
              <a:ext uri="{FF2B5EF4-FFF2-40B4-BE49-F238E27FC236}">
                <a16:creationId xmlns:a16="http://schemas.microsoft.com/office/drawing/2014/main" id="{0878D0EB-55EC-43A9-9EFF-18B8A494E9E4}"/>
              </a:ext>
            </a:extLst>
          </p:cNvPr>
          <p:cNvSpPr txBox="1"/>
          <p:nvPr/>
        </p:nvSpPr>
        <p:spPr>
          <a:xfrm>
            <a:off x="3241698" y="1216083"/>
            <a:ext cx="8582938" cy="6001643"/>
          </a:xfrm>
          <a:prstGeom prst="rect">
            <a:avLst/>
          </a:prstGeom>
          <a:noFill/>
        </p:spPr>
        <p:txBody>
          <a:bodyPr wrap="square" rtlCol="0">
            <a:spAutoFit/>
          </a:bodyPr>
          <a:lstStyle/>
          <a:p>
            <a:r>
              <a:rPr lang="fr-FR" sz="2400" dirty="0">
                <a:solidFill>
                  <a:schemeClr val="accent6">
                    <a:lumMod val="50000"/>
                  </a:schemeClr>
                </a:solidFill>
              </a:rPr>
              <a:t>Dans le </a:t>
            </a:r>
            <a:r>
              <a:rPr lang="fr-FR" sz="2400" b="1" dirty="0">
                <a:solidFill>
                  <a:srgbClr val="FF6600"/>
                </a:solidFill>
              </a:rPr>
              <a:t>temps de la purification et de l’illumination </a:t>
            </a:r>
            <a:r>
              <a:rPr lang="fr-FR" sz="2400" dirty="0">
                <a:solidFill>
                  <a:schemeClr val="accent6">
                    <a:lumMod val="50000"/>
                  </a:schemeClr>
                </a:solidFill>
              </a:rPr>
              <a:t>(qui correspond au carême):</a:t>
            </a:r>
          </a:p>
          <a:p>
            <a:endParaRPr lang="fr-FR" sz="2400" dirty="0">
              <a:solidFill>
                <a:schemeClr val="accent6">
                  <a:lumMod val="50000"/>
                </a:schemeClr>
              </a:solidFill>
            </a:endParaRPr>
          </a:p>
          <a:p>
            <a:pPr marL="285750" indent="-285750">
              <a:buFont typeface="Wingdings" panose="05000000000000000000" pitchFamily="2" charset="2"/>
              <a:buChar char=""/>
            </a:pPr>
            <a:r>
              <a:rPr lang="fr-FR" sz="2400" b="1" dirty="0">
                <a:solidFill>
                  <a:srgbClr val="FF6600"/>
                </a:solidFill>
              </a:rPr>
              <a:t>Les adultes vivent 3 scrutins </a:t>
            </a:r>
            <a:r>
              <a:rPr lang="fr-FR" sz="2400" dirty="0">
                <a:solidFill>
                  <a:schemeClr val="accent6">
                    <a:lumMod val="50000"/>
                  </a:schemeClr>
                </a:solidFill>
              </a:rPr>
              <a:t>(3</a:t>
            </a:r>
            <a:r>
              <a:rPr lang="fr-FR" sz="2400" baseline="30000" dirty="0">
                <a:solidFill>
                  <a:schemeClr val="accent6">
                    <a:lumMod val="50000"/>
                  </a:schemeClr>
                </a:solidFill>
              </a:rPr>
              <a:t>ème</a:t>
            </a:r>
            <a:r>
              <a:rPr lang="fr-FR" sz="2400" dirty="0">
                <a:solidFill>
                  <a:schemeClr val="accent6">
                    <a:lumMod val="50000"/>
                  </a:schemeClr>
                </a:solidFill>
              </a:rPr>
              <a:t>, 4</a:t>
            </a:r>
            <a:r>
              <a:rPr lang="fr-FR" sz="2400" baseline="30000" dirty="0">
                <a:solidFill>
                  <a:schemeClr val="accent6">
                    <a:lumMod val="50000"/>
                  </a:schemeClr>
                </a:solidFill>
              </a:rPr>
              <a:t>ème</a:t>
            </a:r>
            <a:r>
              <a:rPr lang="fr-FR" sz="2400" dirty="0">
                <a:solidFill>
                  <a:schemeClr val="accent6">
                    <a:lumMod val="50000"/>
                  </a:schemeClr>
                </a:solidFill>
              </a:rPr>
              <a:t> et 5</a:t>
            </a:r>
            <a:r>
              <a:rPr lang="fr-FR" sz="2400" baseline="30000" dirty="0">
                <a:solidFill>
                  <a:schemeClr val="accent6">
                    <a:lumMod val="50000"/>
                  </a:schemeClr>
                </a:solidFill>
              </a:rPr>
              <a:t>ème</a:t>
            </a:r>
            <a:r>
              <a:rPr lang="fr-FR" sz="2400" dirty="0">
                <a:solidFill>
                  <a:schemeClr val="accent6">
                    <a:lumMod val="50000"/>
                  </a:schemeClr>
                </a:solidFill>
              </a:rPr>
              <a:t> dimanche de carême) pour se familiariser avec le Christ qui est </a:t>
            </a:r>
            <a:r>
              <a:rPr lang="fr-FR" sz="2400" b="1" dirty="0">
                <a:solidFill>
                  <a:schemeClr val="accent6">
                    <a:lumMod val="50000"/>
                  </a:schemeClr>
                </a:solidFill>
              </a:rPr>
              <a:t>l’eau vive </a:t>
            </a:r>
            <a:r>
              <a:rPr lang="fr-FR" sz="2400" dirty="0">
                <a:solidFill>
                  <a:schemeClr val="accent6">
                    <a:lumMod val="50000"/>
                  </a:schemeClr>
                </a:solidFill>
              </a:rPr>
              <a:t>(évangile de la Samaritaine), la </a:t>
            </a:r>
            <a:r>
              <a:rPr lang="fr-FR" sz="2400" b="1" dirty="0">
                <a:solidFill>
                  <a:schemeClr val="accent6">
                    <a:lumMod val="50000"/>
                  </a:schemeClr>
                </a:solidFill>
              </a:rPr>
              <a:t>lumière</a:t>
            </a:r>
            <a:r>
              <a:rPr lang="fr-FR" sz="2400" dirty="0">
                <a:solidFill>
                  <a:schemeClr val="accent6">
                    <a:lumMod val="50000"/>
                  </a:schemeClr>
                </a:solidFill>
              </a:rPr>
              <a:t> (évangile de l’Aveugle-né), et la </a:t>
            </a:r>
            <a:r>
              <a:rPr lang="fr-FR" sz="2400" b="1" dirty="0">
                <a:solidFill>
                  <a:schemeClr val="accent6">
                    <a:lumMod val="50000"/>
                  </a:schemeClr>
                </a:solidFill>
              </a:rPr>
              <a:t>résurrection et la vie </a:t>
            </a:r>
            <a:r>
              <a:rPr lang="fr-FR" sz="2400" dirty="0">
                <a:solidFill>
                  <a:schemeClr val="accent6">
                    <a:lumMod val="50000"/>
                  </a:schemeClr>
                </a:solidFill>
              </a:rPr>
              <a:t>(évangile de la résurrection de Lazare). </a:t>
            </a:r>
          </a:p>
          <a:p>
            <a:pPr marL="285750" indent="-285750">
              <a:buFont typeface="Wingdings" panose="05000000000000000000" pitchFamily="2" charset="2"/>
              <a:buChar char=""/>
            </a:pPr>
            <a:r>
              <a:rPr lang="fr-FR" sz="2400" b="1" dirty="0">
                <a:solidFill>
                  <a:srgbClr val="FF6600"/>
                </a:solidFill>
              </a:rPr>
              <a:t>Pour les enfants et les jeunes</a:t>
            </a:r>
            <a:r>
              <a:rPr lang="fr-FR" sz="2400" dirty="0">
                <a:solidFill>
                  <a:schemeClr val="accent6">
                    <a:lumMod val="50000"/>
                  </a:schemeClr>
                </a:solidFill>
              </a:rPr>
              <a:t>, il est demandé de </a:t>
            </a:r>
            <a:r>
              <a:rPr lang="fr-FR" sz="2400" b="1" dirty="0">
                <a:solidFill>
                  <a:srgbClr val="FF6600"/>
                </a:solidFill>
              </a:rPr>
              <a:t>faire vivre un scrutin</a:t>
            </a:r>
            <a:r>
              <a:rPr lang="fr-FR" sz="2400" dirty="0">
                <a:solidFill>
                  <a:schemeClr val="accent6">
                    <a:lumMod val="50000"/>
                  </a:schemeClr>
                </a:solidFill>
              </a:rPr>
              <a:t>. Choisir la date en fonction des contraintes locales, si possible lors d’un des 3 scrutins avec les adultes. </a:t>
            </a:r>
          </a:p>
          <a:p>
            <a:pPr marL="285750" indent="-285750">
              <a:buFont typeface="Wingdings" panose="05000000000000000000" pitchFamily="2" charset="2"/>
              <a:buChar char=""/>
            </a:pPr>
            <a:endParaRPr lang="fr-FR" sz="2400" dirty="0">
              <a:solidFill>
                <a:schemeClr val="accent6">
                  <a:lumMod val="50000"/>
                </a:schemeClr>
              </a:solidFill>
            </a:endParaRPr>
          </a:p>
          <a:p>
            <a:r>
              <a:rPr lang="fr-FR" sz="2400" b="1" dirty="0">
                <a:solidFill>
                  <a:srgbClr val="00B050"/>
                </a:solidFill>
              </a:rPr>
              <a:t>NB</a:t>
            </a:r>
            <a:r>
              <a:rPr lang="fr-FR" sz="2400" dirty="0">
                <a:solidFill>
                  <a:schemeClr val="accent6">
                    <a:lumMod val="50000"/>
                  </a:schemeClr>
                </a:solidFill>
              </a:rPr>
              <a:t>: Pour les enfants, jeunes, adultes </a:t>
            </a:r>
            <a:r>
              <a:rPr lang="fr-FR" sz="2400" b="1" dirty="0">
                <a:solidFill>
                  <a:schemeClr val="accent6">
                    <a:lumMod val="50000"/>
                  </a:schemeClr>
                </a:solidFill>
              </a:rPr>
              <a:t>baptisés</a:t>
            </a:r>
            <a:r>
              <a:rPr lang="fr-FR" sz="2400" dirty="0">
                <a:solidFill>
                  <a:schemeClr val="accent6">
                    <a:lumMod val="50000"/>
                  </a:schemeClr>
                </a:solidFill>
              </a:rPr>
              <a:t> en route vers la Confirmation et la 1</a:t>
            </a:r>
            <a:r>
              <a:rPr lang="fr-FR" sz="2400" baseline="30000" dirty="0">
                <a:solidFill>
                  <a:schemeClr val="accent6">
                    <a:lumMod val="50000"/>
                  </a:schemeClr>
                </a:solidFill>
              </a:rPr>
              <a:t>ère</a:t>
            </a:r>
            <a:r>
              <a:rPr lang="fr-FR" sz="2400" dirty="0">
                <a:solidFill>
                  <a:schemeClr val="accent6">
                    <a:lumMod val="50000"/>
                  </a:schemeClr>
                </a:solidFill>
              </a:rPr>
              <a:t> communion, il est important de proposer le sacrement de réconciliation.</a:t>
            </a:r>
            <a:endParaRPr lang="fr-BE" sz="2400" b="1" dirty="0">
              <a:solidFill>
                <a:schemeClr val="accent6">
                  <a:lumMod val="50000"/>
                </a:schemeClr>
              </a:solidFill>
            </a:endParaRPr>
          </a:p>
          <a:p>
            <a:r>
              <a:rPr lang="fr-FR" sz="2400" b="1" dirty="0">
                <a:solidFill>
                  <a:schemeClr val="accent6">
                    <a:lumMod val="50000"/>
                  </a:schemeClr>
                </a:solidFill>
              </a:rPr>
              <a:t>  </a:t>
            </a:r>
            <a:endParaRPr lang="fr-BE" sz="2400" dirty="0">
              <a:solidFill>
                <a:schemeClr val="accent6">
                  <a:lumMod val="50000"/>
                </a:schemeClr>
              </a:solidFill>
            </a:endParaRPr>
          </a:p>
        </p:txBody>
      </p:sp>
    </p:spTree>
    <p:extLst>
      <p:ext uri="{BB962C8B-B14F-4D97-AF65-F5344CB8AC3E}">
        <p14:creationId xmlns:p14="http://schemas.microsoft.com/office/powerpoint/2010/main" val="343622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4563" y="166465"/>
            <a:ext cx="9062874" cy="723009"/>
          </a:xfrm>
        </p:spPr>
        <p:txBody>
          <a:bodyPr>
            <a:normAutofit fontScale="90000"/>
          </a:bodyPr>
          <a:lstStyle/>
          <a:p>
            <a:br>
              <a:rPr lang="fr-FR" dirty="0">
                <a:solidFill>
                  <a:srgbClr val="00B050"/>
                </a:solidFill>
              </a:rPr>
            </a:br>
            <a:r>
              <a:rPr lang="fr-FR" b="1" dirty="0">
                <a:solidFill>
                  <a:srgbClr val="00B050"/>
                </a:solidFill>
                <a:latin typeface="+mn-lt"/>
              </a:rPr>
              <a:t>Déroulement de la célébration du Scrutin</a:t>
            </a:r>
            <a:br>
              <a:rPr lang="fr-FR" dirty="0"/>
            </a:br>
            <a:endParaRPr lang="fr-BE" dirty="0">
              <a:solidFill>
                <a:schemeClr val="accent4"/>
              </a:solidFill>
            </a:endParaRPr>
          </a:p>
        </p:txBody>
      </p:sp>
      <p:sp>
        <p:nvSpPr>
          <p:cNvPr id="3" name="Espace réservé du contenu 2"/>
          <p:cNvSpPr>
            <a:spLocks noGrp="1"/>
          </p:cNvSpPr>
          <p:nvPr>
            <p:ph idx="1"/>
          </p:nvPr>
        </p:nvSpPr>
        <p:spPr>
          <a:xfrm>
            <a:off x="2863272" y="1008104"/>
            <a:ext cx="9062875" cy="5435886"/>
          </a:xfrm>
        </p:spPr>
        <p:txBody>
          <a:bodyPr>
            <a:normAutofit fontScale="92500" lnSpcReduction="10000"/>
          </a:bodyPr>
          <a:lstStyle/>
          <a:p>
            <a:pPr marL="0" indent="0">
              <a:buNone/>
            </a:pPr>
            <a:r>
              <a:rPr lang="fr-FR" sz="2200" b="1" dirty="0">
                <a:solidFill>
                  <a:schemeClr val="accent6">
                    <a:lumMod val="50000"/>
                  </a:schemeClr>
                </a:solidFill>
              </a:rPr>
              <a:t>NB</a:t>
            </a:r>
            <a:r>
              <a:rPr lang="fr-FR" sz="2200" dirty="0">
                <a:solidFill>
                  <a:schemeClr val="accent6">
                    <a:lumMod val="50000"/>
                  </a:schemeClr>
                </a:solidFill>
              </a:rPr>
              <a:t>: le Guide pastoral propose des prières et monitions pour un scrutin, sans lien avec les évangiles de l’année A. S’il y a des adultes, prendre plutôt les prières et monitions du RICA.</a:t>
            </a:r>
          </a:p>
          <a:p>
            <a:r>
              <a:rPr lang="fr-FR" sz="2600" b="1" dirty="0">
                <a:solidFill>
                  <a:srgbClr val="FF6600"/>
                </a:solidFill>
              </a:rPr>
              <a:t>Après l’homélie</a:t>
            </a:r>
            <a:r>
              <a:rPr lang="fr-FR" sz="2600" dirty="0">
                <a:solidFill>
                  <a:schemeClr val="accent6">
                    <a:lumMod val="50000"/>
                  </a:schemeClr>
                </a:solidFill>
              </a:rPr>
              <a:t>, inviter les catéchumènes à s’avancer face à l’autel avec un parent ou parrain/marraine ou accompagnateur.</a:t>
            </a:r>
          </a:p>
          <a:p>
            <a:r>
              <a:rPr lang="fr-FR" b="1" dirty="0">
                <a:solidFill>
                  <a:srgbClr val="FF6600"/>
                </a:solidFill>
              </a:rPr>
              <a:t>Temps de prière silencieuse: </a:t>
            </a:r>
            <a:r>
              <a:rPr lang="fr-FR" sz="2200" dirty="0"/>
              <a:t>le catéchumène agenouillé ou incliné, l’accompagnateur posant la main sur son épaule. Puis il se relève.</a:t>
            </a:r>
            <a:endParaRPr lang="fr-FR" sz="2200" b="1" dirty="0">
              <a:solidFill>
                <a:schemeClr val="accent6">
                  <a:lumMod val="50000"/>
                </a:schemeClr>
              </a:solidFill>
            </a:endParaRPr>
          </a:p>
          <a:p>
            <a:r>
              <a:rPr lang="fr-FR" b="1" dirty="0">
                <a:solidFill>
                  <a:srgbClr val="FF6600"/>
                </a:solidFill>
              </a:rPr>
              <a:t>Prière litanique </a:t>
            </a:r>
            <a:r>
              <a:rPr lang="fr-FR" sz="2400" dirty="0"/>
              <a:t>dialoguée avec l’assemblée, pour tous.</a:t>
            </a:r>
          </a:p>
          <a:p>
            <a:r>
              <a:rPr lang="fr-FR" b="1" dirty="0">
                <a:solidFill>
                  <a:srgbClr val="FF6600"/>
                </a:solidFill>
              </a:rPr>
              <a:t>Prière de fortification</a:t>
            </a:r>
            <a:r>
              <a:rPr lang="fr-FR" b="1" dirty="0">
                <a:solidFill>
                  <a:schemeClr val="accent6">
                    <a:lumMod val="50000"/>
                  </a:schemeClr>
                </a:solidFill>
              </a:rPr>
              <a:t>: </a:t>
            </a:r>
            <a:r>
              <a:rPr lang="fr-FR" sz="2400" dirty="0">
                <a:solidFill>
                  <a:schemeClr val="accent6">
                    <a:lumMod val="50000"/>
                  </a:schemeClr>
                </a:solidFill>
              </a:rPr>
              <a:t>appel de l’Esprit Saint pour vivre le combat spirituel</a:t>
            </a:r>
          </a:p>
          <a:p>
            <a:r>
              <a:rPr lang="fr-FR" b="1" dirty="0">
                <a:solidFill>
                  <a:srgbClr val="FF6600"/>
                </a:solidFill>
              </a:rPr>
              <a:t>Imposition des mains sur chacun et Prière d’exorcisme</a:t>
            </a:r>
            <a:r>
              <a:rPr lang="fr-FR" dirty="0"/>
              <a:t> </a:t>
            </a:r>
            <a:r>
              <a:rPr lang="fr-FR" sz="2400" dirty="0"/>
              <a:t>(en lien avec l’évangile)</a:t>
            </a:r>
            <a:r>
              <a:rPr lang="fr-FR" sz="2400" b="1" dirty="0">
                <a:solidFill>
                  <a:srgbClr val="FF6600"/>
                </a:solidFill>
              </a:rPr>
              <a:t> </a:t>
            </a:r>
            <a:r>
              <a:rPr lang="fr-FR" sz="2400" dirty="0"/>
              <a:t>avec mains étendues sur les ‘appelés’</a:t>
            </a:r>
          </a:p>
          <a:p>
            <a:r>
              <a:rPr lang="fr-FR" dirty="0"/>
              <a:t>(facultatif) </a:t>
            </a:r>
            <a:r>
              <a:rPr lang="fr-FR" b="1" dirty="0">
                <a:solidFill>
                  <a:srgbClr val="FF6600"/>
                </a:solidFill>
              </a:rPr>
              <a:t>onction d’huile </a:t>
            </a:r>
            <a:r>
              <a:rPr lang="fr-FR" sz="2400" dirty="0">
                <a:solidFill>
                  <a:schemeClr val="accent6">
                    <a:lumMod val="50000"/>
                  </a:schemeClr>
                </a:solidFill>
              </a:rPr>
              <a:t>avec huile des catéchumènes (sur poitrine ou paumes des mains)</a:t>
            </a:r>
          </a:p>
          <a:p>
            <a:r>
              <a:rPr lang="fr-FR" b="1" dirty="0">
                <a:solidFill>
                  <a:srgbClr val="FF6600"/>
                </a:solidFill>
              </a:rPr>
              <a:t>(R</a:t>
            </a:r>
            <a:r>
              <a:rPr lang="fr-FR" b="1">
                <a:solidFill>
                  <a:srgbClr val="FF6600"/>
                </a:solidFill>
              </a:rPr>
              <a:t>) </a:t>
            </a:r>
            <a:r>
              <a:rPr lang="fr-FR" b="1" dirty="0">
                <a:solidFill>
                  <a:srgbClr val="FF6600"/>
                </a:solidFill>
              </a:rPr>
              <a:t>e</a:t>
            </a:r>
            <a:r>
              <a:rPr lang="fr-FR" b="1">
                <a:solidFill>
                  <a:srgbClr val="FF6600"/>
                </a:solidFill>
              </a:rPr>
              <a:t>nvoi </a:t>
            </a:r>
            <a:r>
              <a:rPr lang="fr-FR" b="1" dirty="0">
                <a:solidFill>
                  <a:srgbClr val="FF6600"/>
                </a:solidFill>
              </a:rPr>
              <a:t>des catéchumènes </a:t>
            </a:r>
            <a:r>
              <a:rPr lang="fr-FR" sz="2400" dirty="0"/>
              <a:t>après la liturgie de la Parole</a:t>
            </a:r>
          </a:p>
        </p:txBody>
      </p:sp>
      <p:pic>
        <p:nvPicPr>
          <p:cNvPr id="4" name="Image 3"/>
          <p:cNvPicPr>
            <a:picLocks noChangeAspect="1"/>
          </p:cNvPicPr>
          <p:nvPr/>
        </p:nvPicPr>
        <p:blipFill>
          <a:blip r:embed="rId2"/>
          <a:stretch>
            <a:fillRect/>
          </a:stretch>
        </p:blipFill>
        <p:spPr>
          <a:xfrm>
            <a:off x="64652" y="1939631"/>
            <a:ext cx="2700000" cy="4504358"/>
          </a:xfrm>
          <a:prstGeom prst="rect">
            <a:avLst/>
          </a:prstGeom>
        </p:spPr>
      </p:pic>
      <p:sp>
        <p:nvSpPr>
          <p:cNvPr id="5" name="ZoneTexte 4">
            <a:extLst>
              <a:ext uri="{FF2B5EF4-FFF2-40B4-BE49-F238E27FC236}">
                <a16:creationId xmlns:a16="http://schemas.microsoft.com/office/drawing/2014/main" id="{4F9F1E09-FE76-4CF8-AF77-F8B06F6196BF}"/>
              </a:ext>
            </a:extLst>
          </p:cNvPr>
          <p:cNvSpPr txBox="1"/>
          <p:nvPr/>
        </p:nvSpPr>
        <p:spPr>
          <a:xfrm>
            <a:off x="64652" y="1008104"/>
            <a:ext cx="2700000"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LES RITES ?</a:t>
            </a:r>
          </a:p>
        </p:txBody>
      </p:sp>
    </p:spTree>
    <p:extLst>
      <p:ext uri="{BB962C8B-B14F-4D97-AF65-F5344CB8AC3E}">
        <p14:creationId xmlns:p14="http://schemas.microsoft.com/office/powerpoint/2010/main" val="342076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4563" y="166465"/>
            <a:ext cx="9062874" cy="723009"/>
          </a:xfrm>
        </p:spPr>
        <p:txBody>
          <a:bodyPr>
            <a:normAutofit fontScale="90000"/>
          </a:bodyPr>
          <a:lstStyle/>
          <a:p>
            <a:br>
              <a:rPr lang="fr-FR" dirty="0">
                <a:solidFill>
                  <a:srgbClr val="00B050"/>
                </a:solidFill>
              </a:rPr>
            </a:br>
            <a:r>
              <a:rPr lang="fr-FR" b="1" dirty="0">
                <a:solidFill>
                  <a:srgbClr val="00B050"/>
                </a:solidFill>
                <a:latin typeface="+mn-lt"/>
              </a:rPr>
              <a:t>Déroulement de la célébration du Scrutin</a:t>
            </a:r>
            <a:br>
              <a:rPr lang="fr-FR" dirty="0"/>
            </a:br>
            <a:endParaRPr lang="fr-BE" dirty="0">
              <a:solidFill>
                <a:schemeClr val="accent4"/>
              </a:solidFill>
            </a:endParaRPr>
          </a:p>
        </p:txBody>
      </p:sp>
      <p:sp>
        <p:nvSpPr>
          <p:cNvPr id="3" name="Espace réservé du contenu 2"/>
          <p:cNvSpPr>
            <a:spLocks noGrp="1"/>
          </p:cNvSpPr>
          <p:nvPr>
            <p:ph idx="1"/>
          </p:nvPr>
        </p:nvSpPr>
        <p:spPr>
          <a:xfrm>
            <a:off x="2878262" y="2363010"/>
            <a:ext cx="9062875" cy="3657600"/>
          </a:xfrm>
        </p:spPr>
        <p:txBody>
          <a:bodyPr>
            <a:normAutofit/>
          </a:bodyPr>
          <a:lstStyle/>
          <a:p>
            <a:pPr>
              <a:buFont typeface="Wingdings" panose="05000000000000000000" pitchFamily="2" charset="2"/>
              <a:buChar char=""/>
            </a:pPr>
            <a:r>
              <a:rPr lang="fr-FR" dirty="0"/>
              <a:t>Rituel bref et simple… ne pas alourdir!</a:t>
            </a:r>
          </a:p>
          <a:p>
            <a:pPr marL="360363" indent="-360363">
              <a:buFont typeface="Wingdings" panose="05000000000000000000" pitchFamily="2" charset="2"/>
              <a:buChar char=""/>
            </a:pPr>
            <a:r>
              <a:rPr lang="fr-FR" dirty="0"/>
              <a:t>Rite important pour la communauté en ce temps de carême</a:t>
            </a:r>
          </a:p>
          <a:p>
            <a:pPr marL="360363" indent="-360363">
              <a:buFont typeface="Wingdings" panose="05000000000000000000" pitchFamily="2" charset="2"/>
              <a:buChar char=""/>
            </a:pPr>
            <a:r>
              <a:rPr lang="fr-FR" dirty="0"/>
              <a:t>Relire les prières avec les catéchumènes après (mystagogie)</a:t>
            </a:r>
          </a:p>
          <a:p>
            <a:pPr marL="360363" indent="-360363">
              <a:buFont typeface="Wingdings" panose="05000000000000000000" pitchFamily="2" charset="2"/>
              <a:buChar char=""/>
            </a:pPr>
            <a:r>
              <a:rPr lang="fr-FR" dirty="0"/>
              <a:t>Initiation au sacrement de Réconciliation (qui, avec l’eucharistie, sera sacrement pour la route après le baptême…)</a:t>
            </a:r>
          </a:p>
        </p:txBody>
      </p:sp>
      <p:pic>
        <p:nvPicPr>
          <p:cNvPr id="4" name="Image 3"/>
          <p:cNvPicPr>
            <a:picLocks noChangeAspect="1"/>
          </p:cNvPicPr>
          <p:nvPr/>
        </p:nvPicPr>
        <p:blipFill>
          <a:blip r:embed="rId2"/>
          <a:stretch>
            <a:fillRect/>
          </a:stretch>
        </p:blipFill>
        <p:spPr>
          <a:xfrm>
            <a:off x="64652" y="1939631"/>
            <a:ext cx="2700000" cy="4504358"/>
          </a:xfrm>
          <a:prstGeom prst="rect">
            <a:avLst/>
          </a:prstGeom>
        </p:spPr>
      </p:pic>
      <p:sp>
        <p:nvSpPr>
          <p:cNvPr id="5" name="ZoneTexte 4">
            <a:extLst>
              <a:ext uri="{FF2B5EF4-FFF2-40B4-BE49-F238E27FC236}">
                <a16:creationId xmlns:a16="http://schemas.microsoft.com/office/drawing/2014/main" id="{4F9F1E09-FE76-4CF8-AF77-F8B06F6196BF}"/>
              </a:ext>
            </a:extLst>
          </p:cNvPr>
          <p:cNvSpPr txBox="1"/>
          <p:nvPr/>
        </p:nvSpPr>
        <p:spPr>
          <a:xfrm>
            <a:off x="64652" y="1008104"/>
            <a:ext cx="2700000"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LES RITES ?</a:t>
            </a:r>
          </a:p>
        </p:txBody>
      </p:sp>
    </p:spTree>
    <p:extLst>
      <p:ext uri="{BB962C8B-B14F-4D97-AF65-F5344CB8AC3E}">
        <p14:creationId xmlns:p14="http://schemas.microsoft.com/office/powerpoint/2010/main" val="4247194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166464"/>
            <a:ext cx="10927080" cy="1039760"/>
          </a:xfrm>
        </p:spPr>
        <p:txBody>
          <a:bodyPr>
            <a:normAutofit fontScale="90000"/>
          </a:bodyPr>
          <a:lstStyle/>
          <a:p>
            <a:pPr algn="ctr"/>
            <a:br>
              <a:rPr lang="fr-FR" dirty="0">
                <a:solidFill>
                  <a:srgbClr val="00B050"/>
                </a:solidFill>
              </a:rPr>
            </a:br>
            <a:r>
              <a:rPr lang="fr-FR" b="1" dirty="0">
                <a:solidFill>
                  <a:srgbClr val="00B050"/>
                </a:solidFill>
                <a:latin typeface="+mn-lt"/>
              </a:rPr>
              <a:t>Célébration autour de la conversion chrétienne </a:t>
            </a:r>
            <a:br>
              <a:rPr lang="fr-FR" b="1" dirty="0">
                <a:solidFill>
                  <a:srgbClr val="00B050"/>
                </a:solidFill>
                <a:latin typeface="+mn-lt"/>
              </a:rPr>
            </a:br>
            <a:r>
              <a:rPr lang="fr-FR" sz="3600" b="1" dirty="0">
                <a:solidFill>
                  <a:srgbClr val="00B050"/>
                </a:solidFill>
                <a:latin typeface="+mn-lt"/>
              </a:rPr>
              <a:t>avec possibilité de vivre le sacrement de réconciliation </a:t>
            </a:r>
            <a:br>
              <a:rPr lang="fr-FR" dirty="0">
                <a:latin typeface="+mn-lt"/>
              </a:rPr>
            </a:br>
            <a:endParaRPr lang="fr-BE" dirty="0">
              <a:solidFill>
                <a:schemeClr val="accent4"/>
              </a:solidFill>
              <a:latin typeface="+mn-lt"/>
            </a:endParaRPr>
          </a:p>
        </p:txBody>
      </p:sp>
      <p:sp>
        <p:nvSpPr>
          <p:cNvPr id="3" name="Espace réservé du contenu 2"/>
          <p:cNvSpPr>
            <a:spLocks noGrp="1"/>
          </p:cNvSpPr>
          <p:nvPr>
            <p:ph idx="1"/>
          </p:nvPr>
        </p:nvSpPr>
        <p:spPr>
          <a:xfrm>
            <a:off x="2878512" y="1939632"/>
            <a:ext cx="9062875" cy="4504358"/>
          </a:xfrm>
        </p:spPr>
        <p:txBody>
          <a:bodyPr>
            <a:normAutofit/>
          </a:bodyPr>
          <a:lstStyle/>
          <a:p>
            <a:endParaRPr lang="fr-FR" sz="3200" b="1" dirty="0">
              <a:solidFill>
                <a:srgbClr val="FF6600"/>
              </a:solidFill>
            </a:endParaRPr>
          </a:p>
          <a:p>
            <a:r>
              <a:rPr lang="fr-FR" sz="3200" b="1" dirty="0">
                <a:solidFill>
                  <a:srgbClr val="FF6600"/>
                </a:solidFill>
              </a:rPr>
              <a:t>Vivre un (trois) scrutins </a:t>
            </a:r>
            <a:r>
              <a:rPr lang="fr-FR" sz="3200" b="1" dirty="0">
                <a:solidFill>
                  <a:schemeClr val="accent6">
                    <a:lumMod val="50000"/>
                  </a:schemeClr>
                </a:solidFill>
              </a:rPr>
              <a:t>pour les non-baptisés</a:t>
            </a:r>
          </a:p>
          <a:p>
            <a:endParaRPr lang="fr-BE" sz="3200" b="1" dirty="0">
              <a:solidFill>
                <a:srgbClr val="FF6600"/>
              </a:solidFill>
            </a:endParaRPr>
          </a:p>
          <a:p>
            <a:r>
              <a:rPr lang="fr-BE" sz="3200" b="1" dirty="0">
                <a:solidFill>
                  <a:srgbClr val="FF6600"/>
                </a:solidFill>
              </a:rPr>
              <a:t>Vivre le Sacrement de Réconciliation </a:t>
            </a:r>
            <a:r>
              <a:rPr lang="fr-BE" sz="3200" b="1" dirty="0"/>
              <a:t>pour les baptisés</a:t>
            </a:r>
            <a:r>
              <a:rPr lang="fr-BE" sz="3200" dirty="0"/>
              <a:t> en marche vers confirmation/1</a:t>
            </a:r>
            <a:r>
              <a:rPr lang="fr-BE" sz="3200" baseline="30000" dirty="0"/>
              <a:t>ère</a:t>
            </a:r>
            <a:r>
              <a:rPr lang="fr-BE" sz="3200" dirty="0"/>
              <a:t> eucharistie</a:t>
            </a:r>
          </a:p>
          <a:p>
            <a:pPr marL="0" indent="0">
              <a:buNone/>
            </a:pPr>
            <a:endParaRPr lang="fr-FR" dirty="0">
              <a:solidFill>
                <a:schemeClr val="accent6">
                  <a:lumMod val="50000"/>
                </a:schemeClr>
              </a:solidFill>
            </a:endParaRPr>
          </a:p>
          <a:p>
            <a:pPr marL="0" indent="0">
              <a:buNone/>
            </a:pPr>
            <a:endParaRPr lang="fr-FR" dirty="0">
              <a:solidFill>
                <a:schemeClr val="accent6">
                  <a:lumMod val="50000"/>
                </a:schemeClr>
              </a:solidFill>
            </a:endParaRPr>
          </a:p>
        </p:txBody>
      </p:sp>
      <p:pic>
        <p:nvPicPr>
          <p:cNvPr id="4" name="Image 3"/>
          <p:cNvPicPr>
            <a:picLocks noChangeAspect="1"/>
          </p:cNvPicPr>
          <p:nvPr/>
        </p:nvPicPr>
        <p:blipFill>
          <a:blip r:embed="rId2"/>
          <a:stretch>
            <a:fillRect/>
          </a:stretch>
        </p:blipFill>
        <p:spPr>
          <a:xfrm>
            <a:off x="64652" y="1939631"/>
            <a:ext cx="2700000" cy="4504358"/>
          </a:xfrm>
          <a:prstGeom prst="rect">
            <a:avLst/>
          </a:prstGeom>
        </p:spPr>
      </p:pic>
      <p:sp>
        <p:nvSpPr>
          <p:cNvPr id="5" name="ZoneTexte 4">
            <a:extLst>
              <a:ext uri="{FF2B5EF4-FFF2-40B4-BE49-F238E27FC236}">
                <a16:creationId xmlns:a16="http://schemas.microsoft.com/office/drawing/2014/main" id="{4F9F1E09-FE76-4CF8-AF77-F8B06F6196BF}"/>
              </a:ext>
            </a:extLst>
          </p:cNvPr>
          <p:cNvSpPr txBox="1"/>
          <p:nvPr/>
        </p:nvSpPr>
        <p:spPr>
          <a:xfrm>
            <a:off x="64653" y="1280540"/>
            <a:ext cx="2700000"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POUR QUI?</a:t>
            </a:r>
          </a:p>
        </p:txBody>
      </p:sp>
    </p:spTree>
    <p:extLst>
      <p:ext uri="{BB962C8B-B14F-4D97-AF65-F5344CB8AC3E}">
        <p14:creationId xmlns:p14="http://schemas.microsoft.com/office/powerpoint/2010/main" val="2929887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166464"/>
            <a:ext cx="10927080" cy="1039760"/>
          </a:xfrm>
        </p:spPr>
        <p:txBody>
          <a:bodyPr>
            <a:normAutofit fontScale="90000"/>
          </a:bodyPr>
          <a:lstStyle/>
          <a:p>
            <a:pPr algn="ctr"/>
            <a:br>
              <a:rPr lang="fr-FR" dirty="0">
                <a:solidFill>
                  <a:srgbClr val="00B050"/>
                </a:solidFill>
              </a:rPr>
            </a:br>
            <a:r>
              <a:rPr lang="fr-FR" b="1" dirty="0">
                <a:solidFill>
                  <a:srgbClr val="00B050"/>
                </a:solidFill>
                <a:latin typeface="+mn-lt"/>
              </a:rPr>
              <a:t>Célébration autour de la conversion chrétienne </a:t>
            </a:r>
            <a:r>
              <a:rPr lang="fr-FR" sz="3600" b="1" dirty="0">
                <a:solidFill>
                  <a:srgbClr val="00B050"/>
                </a:solidFill>
                <a:latin typeface="+mn-lt"/>
              </a:rPr>
              <a:t>avec possibilité de vivre le sacrement de réconciliation </a:t>
            </a:r>
            <a:br>
              <a:rPr lang="fr-FR" dirty="0"/>
            </a:br>
            <a:endParaRPr lang="fr-BE" dirty="0">
              <a:solidFill>
                <a:schemeClr val="accent4"/>
              </a:solidFill>
            </a:endParaRPr>
          </a:p>
        </p:txBody>
      </p:sp>
      <p:sp>
        <p:nvSpPr>
          <p:cNvPr id="3" name="Espace réservé du contenu 2"/>
          <p:cNvSpPr>
            <a:spLocks noGrp="1"/>
          </p:cNvSpPr>
          <p:nvPr>
            <p:ph idx="1"/>
          </p:nvPr>
        </p:nvSpPr>
        <p:spPr>
          <a:xfrm>
            <a:off x="2863272" y="1581822"/>
            <a:ext cx="9062875" cy="4852018"/>
          </a:xfrm>
        </p:spPr>
        <p:txBody>
          <a:bodyPr>
            <a:normAutofit lnSpcReduction="10000"/>
          </a:bodyPr>
          <a:lstStyle/>
          <a:p>
            <a:r>
              <a:rPr lang="fr-FR" b="1" dirty="0">
                <a:solidFill>
                  <a:srgbClr val="FF6600"/>
                </a:solidFill>
              </a:rPr>
              <a:t>Reconnaitre</a:t>
            </a:r>
            <a:r>
              <a:rPr lang="fr-FR" dirty="0">
                <a:solidFill>
                  <a:schemeClr val="accent6">
                    <a:lumMod val="50000"/>
                  </a:schemeClr>
                </a:solidFill>
              </a:rPr>
              <a:t> </a:t>
            </a:r>
            <a:r>
              <a:rPr lang="fr-FR" b="1" dirty="0">
                <a:solidFill>
                  <a:srgbClr val="FF6600"/>
                </a:solidFill>
              </a:rPr>
              <a:t>Dieu</a:t>
            </a:r>
            <a:r>
              <a:rPr lang="fr-FR" dirty="0">
                <a:solidFill>
                  <a:schemeClr val="accent6">
                    <a:lumMod val="50000"/>
                  </a:schemeClr>
                </a:solidFill>
              </a:rPr>
              <a:t>, source inépuisable de tendresse et de pardon, et regretter </a:t>
            </a:r>
            <a:r>
              <a:rPr lang="fr-FR" b="1" dirty="0">
                <a:solidFill>
                  <a:srgbClr val="FF6600"/>
                </a:solidFill>
              </a:rPr>
              <a:t>nos manques d’amour</a:t>
            </a:r>
            <a:r>
              <a:rPr lang="fr-FR" dirty="0">
                <a:solidFill>
                  <a:schemeClr val="accent6">
                    <a:lumMod val="50000"/>
                  </a:schemeClr>
                </a:solidFill>
              </a:rPr>
              <a:t>, nos ruptures d’alliance… </a:t>
            </a:r>
          </a:p>
          <a:p>
            <a:r>
              <a:rPr lang="fr-FR" dirty="0">
                <a:solidFill>
                  <a:schemeClr val="accent6">
                    <a:lumMod val="50000"/>
                  </a:schemeClr>
                </a:solidFill>
              </a:rPr>
              <a:t>Le </a:t>
            </a:r>
            <a:r>
              <a:rPr lang="fr-FR" b="1" dirty="0">
                <a:solidFill>
                  <a:srgbClr val="FF6600"/>
                </a:solidFill>
              </a:rPr>
              <a:t>baptême est le 1</a:t>
            </a:r>
            <a:r>
              <a:rPr lang="fr-FR" b="1" baseline="30000" dirty="0">
                <a:solidFill>
                  <a:srgbClr val="FF6600"/>
                </a:solidFill>
              </a:rPr>
              <a:t>er</a:t>
            </a:r>
            <a:r>
              <a:rPr lang="fr-FR" b="1" dirty="0">
                <a:solidFill>
                  <a:srgbClr val="FF6600"/>
                </a:solidFill>
              </a:rPr>
              <a:t> sacrement du pardon</a:t>
            </a:r>
            <a:r>
              <a:rPr lang="fr-FR" dirty="0">
                <a:solidFill>
                  <a:schemeClr val="accent6">
                    <a:lumMod val="50000"/>
                  </a:schemeClr>
                </a:solidFill>
              </a:rPr>
              <a:t>, il</a:t>
            </a:r>
            <a:r>
              <a:rPr lang="fr-BE" dirty="0"/>
              <a:t> efface les péchés… nous sommes pourtant encore tentés. Le Baptême supprime en nous l’impuissance, la fatalité… Devenus enfants du Père, frère de Jésus, nous avons la capacité de ne plus pécher, de ne plus être séparé de l’amour du Père. Nous faisons parfois de mauvais choix, nous nous éloignons de Dieu, nous doutons de sa parole… Depuis notre Baptême, nous vivons ce combat unis à Jésus.</a:t>
            </a:r>
          </a:p>
          <a:p>
            <a:r>
              <a:rPr lang="fr-BE" b="1" dirty="0">
                <a:solidFill>
                  <a:srgbClr val="FF6600"/>
                </a:solidFill>
              </a:rPr>
              <a:t>Le Sacrement de Réconciliation </a:t>
            </a:r>
            <a:r>
              <a:rPr lang="fr-BE" dirty="0"/>
              <a:t>renouvèle grâce du baptême</a:t>
            </a:r>
            <a:endParaRPr lang="fr-FR" dirty="0">
              <a:solidFill>
                <a:schemeClr val="accent6">
                  <a:lumMod val="50000"/>
                </a:schemeClr>
              </a:solidFill>
            </a:endParaRPr>
          </a:p>
          <a:p>
            <a:pPr marL="0" indent="0">
              <a:buNone/>
            </a:pPr>
            <a:endParaRPr lang="fr-FR" dirty="0">
              <a:solidFill>
                <a:schemeClr val="accent6">
                  <a:lumMod val="50000"/>
                </a:schemeClr>
              </a:solidFill>
            </a:endParaRPr>
          </a:p>
        </p:txBody>
      </p:sp>
      <p:pic>
        <p:nvPicPr>
          <p:cNvPr id="4" name="Image 3"/>
          <p:cNvPicPr>
            <a:picLocks noChangeAspect="1"/>
          </p:cNvPicPr>
          <p:nvPr/>
        </p:nvPicPr>
        <p:blipFill>
          <a:blip r:embed="rId2"/>
          <a:stretch>
            <a:fillRect/>
          </a:stretch>
        </p:blipFill>
        <p:spPr>
          <a:xfrm>
            <a:off x="64652" y="1939631"/>
            <a:ext cx="2700000" cy="4504358"/>
          </a:xfrm>
          <a:prstGeom prst="rect">
            <a:avLst/>
          </a:prstGeom>
        </p:spPr>
      </p:pic>
      <p:sp>
        <p:nvSpPr>
          <p:cNvPr id="5" name="ZoneTexte 4">
            <a:extLst>
              <a:ext uri="{FF2B5EF4-FFF2-40B4-BE49-F238E27FC236}">
                <a16:creationId xmlns:a16="http://schemas.microsoft.com/office/drawing/2014/main" id="{4F9F1E09-FE76-4CF8-AF77-F8B06F6196BF}"/>
              </a:ext>
            </a:extLst>
          </p:cNvPr>
          <p:cNvSpPr txBox="1"/>
          <p:nvPr/>
        </p:nvSpPr>
        <p:spPr>
          <a:xfrm>
            <a:off x="64652" y="1280540"/>
            <a:ext cx="2699999" cy="584775"/>
          </a:xfrm>
          <a:prstGeom prst="rect">
            <a:avLst/>
          </a:prstGeom>
          <a:noFill/>
          <a:ln w="28575">
            <a:solidFill>
              <a:srgbClr val="00B050"/>
            </a:solidFill>
          </a:ln>
        </p:spPr>
        <p:txBody>
          <a:bodyPr wrap="square" rtlCol="0">
            <a:spAutoFit/>
          </a:bodyPr>
          <a:lstStyle/>
          <a:p>
            <a:pPr algn="ctr"/>
            <a:r>
              <a:rPr lang="fr-BE" sz="3200" b="1" dirty="0">
                <a:solidFill>
                  <a:srgbClr val="00B050"/>
                </a:solidFill>
              </a:rPr>
              <a:t>POURQUOI?</a:t>
            </a:r>
          </a:p>
        </p:txBody>
      </p:sp>
    </p:spTree>
    <p:extLst>
      <p:ext uri="{BB962C8B-B14F-4D97-AF65-F5344CB8AC3E}">
        <p14:creationId xmlns:p14="http://schemas.microsoft.com/office/powerpoint/2010/main" val="3052877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876</TotalTime>
  <Words>991</Words>
  <Application>Microsoft Office PowerPoint</Application>
  <PresentationFormat>Grand écran</PresentationFormat>
  <Paragraphs>74</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HelveticaNeueLTStd-Bd</vt:lpstr>
      <vt:lpstr>Symbol</vt:lpstr>
      <vt:lpstr>Wingdings</vt:lpstr>
      <vt:lpstr>Thème Office</vt:lpstr>
      <vt:lpstr>Guide pastoral liturgique</vt:lpstr>
      <vt:lpstr>Présentation PowerPoint</vt:lpstr>
      <vt:lpstr>Présentation PowerPoint</vt:lpstr>
      <vt:lpstr>Présentation PowerPoint</vt:lpstr>
      <vt:lpstr>Présentation PowerPoint</vt:lpstr>
      <vt:lpstr> Déroulement de la célébration du Scrutin </vt:lpstr>
      <vt:lpstr> Déroulement de la célébration du Scrutin </vt:lpstr>
      <vt:lpstr> Célébration autour de la conversion chrétienne  avec possibilité de vivre le sacrement de réconciliation  </vt:lpstr>
      <vt:lpstr> Célébration autour de la conversion chrétienne avec possibilité de vivre le sacrement de réconciliation  </vt:lpstr>
      <vt:lpstr> Célébration autour de la conversion chrétienne  avec possibilité de vivre le sacrement de réconciliation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Célébration d’entrée en catéchèse  et remise de la prière du Notre Père</dc:title>
  <dc:creator>Formation</dc:creator>
  <cp:lastModifiedBy>Diane de Talhouet</cp:lastModifiedBy>
  <cp:revision>74</cp:revision>
  <cp:lastPrinted>2017-03-13T14:26:52Z</cp:lastPrinted>
  <dcterms:created xsi:type="dcterms:W3CDTF">2017-03-10T11:33:36Z</dcterms:created>
  <dcterms:modified xsi:type="dcterms:W3CDTF">2020-02-11T17:10:11Z</dcterms:modified>
</cp:coreProperties>
</file>